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3"/>
  </p:notesMasterIdLst>
  <p:sldIdLst>
    <p:sldId id="256" r:id="rId2"/>
    <p:sldId id="265" r:id="rId3"/>
    <p:sldId id="267" r:id="rId4"/>
    <p:sldId id="268" r:id="rId5"/>
    <p:sldId id="269" r:id="rId6"/>
    <p:sldId id="270" r:id="rId7"/>
    <p:sldId id="271" r:id="rId8"/>
    <p:sldId id="275" r:id="rId9"/>
    <p:sldId id="272" r:id="rId10"/>
    <p:sldId id="273" r:id="rId11"/>
    <p:sldId id="274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6" r:id="rId21"/>
    <p:sldId id="288" r:id="rId22"/>
    <p:sldId id="287" r:id="rId23"/>
    <p:sldId id="289" r:id="rId24"/>
    <p:sldId id="290" r:id="rId25"/>
    <p:sldId id="291" r:id="rId26"/>
    <p:sldId id="292" r:id="rId27"/>
    <p:sldId id="276" r:id="rId28"/>
    <p:sldId id="293" r:id="rId29"/>
    <p:sldId id="294" r:id="rId30"/>
    <p:sldId id="295" r:id="rId31"/>
    <p:sldId id="296" r:id="rId32"/>
    <p:sldId id="298" r:id="rId33"/>
    <p:sldId id="299" r:id="rId34"/>
    <p:sldId id="297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257" r:id="rId54"/>
    <p:sldId id="258" r:id="rId55"/>
    <p:sldId id="260" r:id="rId56"/>
    <p:sldId id="261" r:id="rId57"/>
    <p:sldId id="262" r:id="rId58"/>
    <p:sldId id="263" r:id="rId59"/>
    <p:sldId id="318" r:id="rId60"/>
    <p:sldId id="319" r:id="rId61"/>
    <p:sldId id="320" r:id="rId6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D99C08-914D-4116-AF39-93AE0B2713BC}">
          <p14:sldIdLst>
            <p14:sldId id="256"/>
            <p14:sldId id="265"/>
            <p14:sldId id="267"/>
            <p14:sldId id="268"/>
            <p14:sldId id="269"/>
            <p14:sldId id="270"/>
            <p14:sldId id="271"/>
            <p14:sldId id="275"/>
            <p14:sldId id="272"/>
            <p14:sldId id="273"/>
            <p14:sldId id="274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8"/>
            <p14:sldId id="287"/>
            <p14:sldId id="289"/>
            <p14:sldId id="290"/>
            <p14:sldId id="291"/>
            <p14:sldId id="292"/>
            <p14:sldId id="276"/>
            <p14:sldId id="293"/>
            <p14:sldId id="294"/>
            <p14:sldId id="295"/>
            <p14:sldId id="296"/>
            <p14:sldId id="298"/>
            <p14:sldId id="299"/>
            <p14:sldId id="297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257"/>
            <p14:sldId id="258"/>
            <p14:sldId id="260"/>
            <p14:sldId id="261"/>
            <p14:sldId id="262"/>
            <p14:sldId id="263"/>
            <p14:sldId id="318"/>
            <p14:sldId id="319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53" d="100"/>
          <a:sy n="53" d="100"/>
        </p:scale>
        <p:origin x="63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F18C6-60C9-4767-A858-F60774C9B241}" type="datetimeFigureOut">
              <a:rPr lang="id-ID" smtClean="0"/>
              <a:t>18/04/2021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2E56-0891-4588-81C6-2399D3386DD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670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900FD-1E24-4D96-950E-C2264463C8B3}" type="datetime1">
              <a:rPr lang="id-ID" smtClean="0"/>
              <a:t>18/04/2021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60016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6FF6B-D230-462B-8782-C8D43D1A94BF}" type="datetime1">
              <a:rPr lang="id-ID" smtClean="0"/>
              <a:t>18/04/2021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3011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C6446-930B-4481-A8F5-4B8402ACEB27}" type="datetime1">
              <a:rPr lang="id-ID" smtClean="0"/>
              <a:t>18/04/2021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3483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5A95D-9CCE-424A-AE5D-9DB723ACD07B}" type="datetime1">
              <a:rPr lang="id-ID" smtClean="0"/>
              <a:t>18/04/2021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546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29797-F801-4534-A443-34656E728E08}" type="datetime1">
              <a:rPr lang="id-ID" smtClean="0"/>
              <a:t>18/04/2021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212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B12C-9592-4F94-810F-8AA59F7F55C3}" type="datetime1">
              <a:rPr lang="id-ID" smtClean="0"/>
              <a:t>18/04/2021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038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3E797-24B6-4817-8162-5A7B8827C559}" type="datetime1">
              <a:rPr lang="id-ID" smtClean="0"/>
              <a:t>18/04/2021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0499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D798F-9163-45EF-9B32-A8D0D35424FB}" type="datetime1">
              <a:rPr lang="id-ID" smtClean="0"/>
              <a:t>18/04/2021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6933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0A81-EEA7-4DA9-8E47-80128393117B}" type="datetime1">
              <a:rPr lang="id-ID" smtClean="0"/>
              <a:t>18/04/2021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502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FB4F-C4A6-4537-9673-CBD0EDD75273}" type="datetime1">
              <a:rPr lang="id-ID" smtClean="0"/>
              <a:t>18/04/2021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6512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75E85-685E-41A8-92EB-DD890027D887}" type="datetime1">
              <a:rPr lang="id-ID" smtClean="0"/>
              <a:t>18/04/2021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921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02A7F-9393-480A-9E5A-85C58FD3A1C0}" type="datetime1">
              <a:rPr lang="id-ID" smtClean="0"/>
              <a:t>18/04/2021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9B919-6F6C-4151-AC5E-384FD8B1CB2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895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zSSU-aZvIk" TargetMode="External"/><Relationship Id="rId2" Type="http://schemas.openxmlformats.org/officeDocument/2006/relationships/hyperlink" Target="https://deeplearning.cs.cmu.edu/F20/index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gkfIQ4IGaM" TargetMode="External"/><Relationship Id="rId2" Type="http://schemas.openxmlformats.org/officeDocument/2006/relationships/hyperlink" Target="https://yosinski.com/deepvis#toolbo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Konsep Dasar Deep Learning:</a:t>
            </a:r>
            <a:br>
              <a:rPr lang="id-ID" dirty="0" smtClean="0"/>
            </a:br>
            <a:r>
              <a:rPr lang="id-ID" dirty="0" smtClean="0"/>
              <a:t>Mengapa Perlu Deep?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55720"/>
            <a:ext cx="9144000" cy="1655762"/>
          </a:xfrm>
        </p:spPr>
        <p:txBody>
          <a:bodyPr>
            <a:normAutofit/>
          </a:bodyPr>
          <a:lstStyle/>
          <a:p>
            <a:r>
              <a:rPr lang="id-ID" dirty="0" smtClean="0"/>
              <a:t>Banyak diambil dari materi kuliah Introduction to Deep Learning, </a:t>
            </a:r>
            <a:r>
              <a:rPr lang="id-ID" dirty="0"/>
              <a:t>CMU Lecture 2 Neural Nets as Universal Approximators</a:t>
            </a:r>
            <a:br>
              <a:rPr lang="id-ID" dirty="0"/>
            </a:br>
            <a:r>
              <a:rPr lang="id-ID" dirty="0">
                <a:hlinkClick r:id="rId2"/>
              </a:rPr>
              <a:t>https://</a:t>
            </a:r>
            <a:r>
              <a:rPr lang="id-ID" dirty="0" smtClean="0">
                <a:hlinkClick r:id="rId2"/>
              </a:rPr>
              <a:t>deeplearning.cs.cmu.edu/F20/index.html</a:t>
            </a:r>
            <a:endParaRPr lang="id-ID" dirty="0" smtClean="0"/>
          </a:p>
          <a:p>
            <a:r>
              <a:rPr lang="id-ID" dirty="0" smtClean="0">
                <a:hlinkClick r:id="rId3"/>
              </a:rPr>
              <a:t>https</a:t>
            </a:r>
            <a:r>
              <a:rPr lang="id-ID" dirty="0">
                <a:hlinkClick r:id="rId3"/>
              </a:rPr>
              <a:t>://youtu.be/-</a:t>
            </a:r>
            <a:r>
              <a:rPr lang="id-ID" dirty="0" smtClean="0">
                <a:hlinkClick r:id="rId3"/>
              </a:rPr>
              <a:t>zSSU-aZvIk</a:t>
            </a:r>
            <a:endParaRPr lang="id-ID" dirty="0" smtClean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186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Kerangka Bahasan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dirty="0" smtClean="0"/>
              <a:t>Pengantar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>
                <a:solidFill>
                  <a:srgbClr val="FF0000"/>
                </a:solidFill>
              </a:rPr>
              <a:t>Deep MLP untuk operasi boolean universal, mengapa perlu deep?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Deep MLP untuk operasi klasifikasi, </a:t>
            </a:r>
            <a:r>
              <a:rPr lang="id-ID" dirty="0"/>
              <a:t>mengapa perlu deep</a:t>
            </a:r>
            <a:r>
              <a:rPr lang="id-ID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Deep learning merupakan representation/feature learning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Ringkasan</a:t>
            </a:r>
          </a:p>
          <a:p>
            <a:endParaRPr lang="id-ID" dirty="0"/>
          </a:p>
          <a:p>
            <a:r>
              <a:rPr lang="id-ID" b="1" dirty="0" smtClean="0">
                <a:solidFill>
                  <a:srgbClr val="C00000"/>
                </a:solidFill>
              </a:rPr>
              <a:t>Catatan: penekanan kepada pemahaman bahwa arsitektur yang deep itu perlu, tidak kepada detail pembahasan.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006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Perceptron </a:t>
            </a:r>
            <a:r>
              <a:rPr lang="id-ID" dirty="0" smtClean="0"/>
              <a:t>Sebagai Sebuah Gerbang Boolean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Perceptron sebagai sebuah gerbang Boolean binary sederhana.</a:t>
            </a:r>
          </a:p>
          <a:p>
            <a:r>
              <a:rPr lang="id-ID" dirty="0" smtClean="0"/>
              <a:t>Fungsi aktivasi sederhana </a:t>
            </a:r>
            <a:r>
              <a:rPr lang="id-ID" i="1" dirty="0" smtClean="0"/>
              <a:t>step </a:t>
            </a:r>
            <a:r>
              <a:rPr lang="id-ID" dirty="0" smtClean="0"/>
              <a:t>(dengan threshold).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11</a:t>
            </a:fld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2.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Operasi Boolean Universal</a:t>
            </a:r>
            <a:endParaRPr lang="id-ID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053" y="2920146"/>
            <a:ext cx="6308224" cy="303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4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Perceptron </a:t>
            </a:r>
            <a:r>
              <a:rPr lang="id-ID" dirty="0" smtClean="0"/>
              <a:t>Sebagai Sebuah Gerbang Boolean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Perceptron sebagai sebuah gerbang Boolean AND yg universal.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12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733" y="2840018"/>
            <a:ext cx="6806534" cy="31799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2.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Operasi Boolean Universal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13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Perceptron </a:t>
            </a:r>
            <a:r>
              <a:rPr lang="id-ID" dirty="0" smtClean="0"/>
              <a:t>Sebagai Sebuah Gerbang Boolean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Perceptron sebagai sebuah gerbang Boolean OR yg universal.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13</a:t>
            </a:fld>
            <a:endParaRPr lang="id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38" y="2721684"/>
            <a:ext cx="6885494" cy="33351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2.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Operasi Boolean Universal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78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Perceptron </a:t>
            </a:r>
            <a:r>
              <a:rPr lang="id-ID" dirty="0" smtClean="0"/>
              <a:t>Sebagai Sebuah Gerbang Boolean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Perceptron sebagai sebuah gerbang majority.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14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013" y="2681555"/>
            <a:ext cx="7598566" cy="33956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2.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Operasi Boolean Universal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64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Perceptron </a:t>
            </a:r>
            <a:r>
              <a:rPr lang="id-ID" dirty="0" smtClean="0"/>
              <a:t>Saja Tidak Cukup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Perceptron saja tidak bisa menmproses sebuah XOR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15</a:t>
            </a:fld>
            <a:endParaRPr lang="id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59" y="2799890"/>
            <a:ext cx="6274932" cy="29046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2.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Operasi Boolean Universal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63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Multi Layer Perceptron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MLP bisa menmproses sebuah XOR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16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49" y="2651561"/>
            <a:ext cx="5565222" cy="34318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2.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Operasi Boolean Universal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94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Multi Layer Perceptron (cont)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MLP bisa menmproses sebuah XOR dengan dua buah neuron.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17</a:t>
            </a:fld>
            <a:endParaRPr lang="id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655" y="2743383"/>
            <a:ext cx="6359022" cy="36129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2.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Operasi Boolean Universal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39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Multi Layer Perceptron (cont)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2611"/>
            <a:ext cx="10515600" cy="4351338"/>
          </a:xfrm>
        </p:spPr>
        <p:txBody>
          <a:bodyPr/>
          <a:lstStyle/>
          <a:p>
            <a:r>
              <a:rPr lang="id-ID" dirty="0" smtClean="0"/>
              <a:t>MLP bisa memproses fungsi Boolean yang kompleks.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18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243" y="2167847"/>
            <a:ext cx="5730016" cy="47750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2.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Operasi Boolean Universal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12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27878" y="2054234"/>
            <a:ext cx="3443081" cy="5208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Multi Layer Perceptron (cont)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1515"/>
            <a:ext cx="10515600" cy="4351338"/>
          </a:xfrm>
        </p:spPr>
        <p:txBody>
          <a:bodyPr/>
          <a:lstStyle/>
          <a:p>
            <a:r>
              <a:rPr lang="id-ID" dirty="0" smtClean="0"/>
              <a:t>MLP adalah fungsi Boolean universal.</a:t>
            </a:r>
          </a:p>
          <a:p>
            <a:pPr lvl="1"/>
            <a:r>
              <a:rPr lang="id-ID" dirty="0" smtClean="0"/>
              <a:t>Fungsi Boolean apapun, berapapun jumlah input, berapapun jumlah output.</a:t>
            </a:r>
          </a:p>
          <a:p>
            <a:r>
              <a:rPr lang="id-ID" dirty="0" smtClean="0"/>
              <a:t>Namun, berapa jml layer yg diperlukan?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19</a:t>
            </a:fld>
            <a:endParaRPr lang="id-ID"/>
          </a:p>
        </p:txBody>
      </p:sp>
      <p:sp>
        <p:nvSpPr>
          <p:cNvPr id="8" name="TextBox 7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2.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Operasi Boolean Universal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52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Kerangka Bahasan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dirty="0" smtClean="0"/>
              <a:t>Pengantar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Deep MLP untuk operasi Boolean universal, mengapa perlu deep?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Deep MLP untuk operasi klasifikasi, </a:t>
            </a:r>
            <a:r>
              <a:rPr lang="id-ID" dirty="0"/>
              <a:t>mengapa perlu deep</a:t>
            </a:r>
            <a:r>
              <a:rPr lang="id-ID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Deep learning merupakan representation/feature learning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Ringkasan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883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060" y="2088152"/>
            <a:ext cx="4135348" cy="4640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Berapa Jml Layer unt Boolean MLP?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Fungsi Boolean adalah sekedar sebuah </a:t>
            </a:r>
            <a:r>
              <a:rPr lang="id-ID" i="1" dirty="0" smtClean="0"/>
              <a:t>truth table</a:t>
            </a:r>
            <a:r>
              <a:rPr lang="id-ID" dirty="0" smtClean="0"/>
              <a:t>.</a:t>
            </a:r>
          </a:p>
          <a:p>
            <a:r>
              <a:rPr lang="id-ID" dirty="0" smtClean="0"/>
              <a:t>Truth table: semua kombinasi input unt output 1.</a:t>
            </a:r>
          </a:p>
          <a:p>
            <a:pPr lvl="1"/>
            <a:r>
              <a:rPr lang="id-ID" dirty="0" smtClean="0"/>
              <a:t>Dalam disjunctive normal form (DNF).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20</a:t>
            </a:fld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2.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Operasi Boolean Universal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38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060" y="2088152"/>
            <a:ext cx="4135348" cy="4640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Berapa Jml Layer unt Boolean MLP?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Fungsi Boolean adalah sekedar sebuah </a:t>
            </a:r>
            <a:r>
              <a:rPr lang="id-ID" i="1" dirty="0" smtClean="0"/>
              <a:t>truth table</a:t>
            </a:r>
            <a:r>
              <a:rPr lang="id-ID" dirty="0" smtClean="0"/>
              <a:t>.</a:t>
            </a:r>
          </a:p>
          <a:p>
            <a:r>
              <a:rPr lang="id-ID" dirty="0" smtClean="0"/>
              <a:t>Truth table: semua kombinasi input unt output 1.</a:t>
            </a:r>
          </a:p>
          <a:p>
            <a:pPr lvl="1"/>
            <a:r>
              <a:rPr lang="id-ID" dirty="0" smtClean="0"/>
              <a:t>Dalam disjunctive normal form (DNF).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21</a:t>
            </a:fld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92" y="3111343"/>
            <a:ext cx="5328697" cy="10668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2.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Operasi Boolean Universal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71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060" y="2088152"/>
            <a:ext cx="4135348" cy="4640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Berapa Jml Layer unt Boolean MLP?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Fungsi Boolean adalah sekedar sebuah </a:t>
            </a:r>
            <a:r>
              <a:rPr lang="id-ID" i="1" dirty="0" smtClean="0"/>
              <a:t>truth table</a:t>
            </a:r>
            <a:r>
              <a:rPr lang="id-ID" dirty="0" smtClean="0"/>
              <a:t>.</a:t>
            </a:r>
          </a:p>
          <a:p>
            <a:r>
              <a:rPr lang="id-ID" dirty="0" smtClean="0"/>
              <a:t>Truth table: semua kombinasi input unt output 1.</a:t>
            </a:r>
          </a:p>
          <a:p>
            <a:pPr lvl="1"/>
            <a:r>
              <a:rPr lang="id-ID" dirty="0" smtClean="0"/>
              <a:t>Dalam disjunctive normal form (DNF).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22</a:t>
            </a:fld>
            <a:endParaRPr lang="id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343" y="3211318"/>
            <a:ext cx="6183085" cy="35101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2.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Operasi Boolean Universal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44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060" y="2088152"/>
            <a:ext cx="4135348" cy="4640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Berapa Jml Layer unt Boolean MLP?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Fungsi Boolean adalah sekedar sebuah </a:t>
            </a:r>
            <a:r>
              <a:rPr lang="id-ID" i="1" dirty="0" smtClean="0"/>
              <a:t>truth table</a:t>
            </a:r>
            <a:r>
              <a:rPr lang="id-ID" dirty="0" smtClean="0"/>
              <a:t>.</a:t>
            </a:r>
          </a:p>
          <a:p>
            <a:r>
              <a:rPr lang="id-ID" dirty="0" smtClean="0"/>
              <a:t>Truth table: semua kombinasi input unt output 1.</a:t>
            </a:r>
          </a:p>
          <a:p>
            <a:pPr lvl="1"/>
            <a:r>
              <a:rPr lang="id-ID" dirty="0" smtClean="0"/>
              <a:t>Dalam disjunctive normal form (DNF).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23</a:t>
            </a:fld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83" y="3140306"/>
            <a:ext cx="6411073" cy="3588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2.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Operasi Boolean Universal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1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060" y="2088152"/>
            <a:ext cx="4135348" cy="4640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Berapa Jml Layer unt Boolean MLP?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Fungsi Boolean adalah sekedar sebuah </a:t>
            </a:r>
            <a:r>
              <a:rPr lang="id-ID" i="1" dirty="0" smtClean="0"/>
              <a:t>truth table</a:t>
            </a:r>
            <a:r>
              <a:rPr lang="id-ID" dirty="0" smtClean="0"/>
              <a:t>.</a:t>
            </a:r>
          </a:p>
          <a:p>
            <a:r>
              <a:rPr lang="id-ID" dirty="0" smtClean="0"/>
              <a:t>Truth table: semua kombinasi input unt output 1.</a:t>
            </a:r>
          </a:p>
          <a:p>
            <a:pPr lvl="1"/>
            <a:r>
              <a:rPr lang="id-ID" dirty="0" smtClean="0"/>
              <a:t>Dalam disjunctive normal form (DNF).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24</a:t>
            </a:fld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383" y="3319388"/>
            <a:ext cx="6609769" cy="34020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2.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Operasi Boolean Universal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02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060" y="2088152"/>
            <a:ext cx="4135348" cy="4640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Berapa Jml Layer unt Boolean MLP?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MLP dengan </a:t>
            </a:r>
            <a:r>
              <a:rPr lang="id-ID" b="1" dirty="0" smtClean="0">
                <a:solidFill>
                  <a:srgbClr val="FF0000"/>
                </a:solidFill>
              </a:rPr>
              <a:t>satu hidden layer</a:t>
            </a:r>
            <a:r>
              <a:rPr lang="id-ID" dirty="0" smtClean="0"/>
              <a:t> adalah sebuah Boolean Universal Function.</a:t>
            </a:r>
          </a:p>
          <a:p>
            <a:pPr lvl="1"/>
            <a:r>
              <a:rPr lang="id-ID" dirty="0" smtClean="0"/>
              <a:t>Dalam disjunctive normal form (DNF).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25</a:t>
            </a:fld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471" y="3262870"/>
            <a:ext cx="6352405" cy="3465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2.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Operasi Boolean Universal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94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MLP untuk XOR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Sebuah XOR perlu tiga buah perceptron.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26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892" y="2763748"/>
            <a:ext cx="6278543" cy="4094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2.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Operasi Boolean Universal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102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Ukuran Sebuah Deep MLP</a:t>
            </a:r>
            <a:endParaRPr lang="id-ID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d-ID" dirty="0" smtClean="0"/>
                  <a:t>Operasi </a:t>
                </a:r>
                <a14:m>
                  <m:oMath xmlns:m="http://schemas.openxmlformats.org/officeDocument/2006/math">
                    <m:r>
                      <a:rPr lang="id-ID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id-ID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id-ID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id-ID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id-ID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id-ID" dirty="0" smtClean="0"/>
                  <a:t>Perlu 3x3 = 9 perceptron</a:t>
                </a:r>
                <a:endParaRPr lang="id-ID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27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463" y="1825625"/>
            <a:ext cx="5921478" cy="48131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2.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Operasi Boolean Universal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81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983" y="1419947"/>
            <a:ext cx="4312602" cy="5118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Ukuran Sebuah Deep MLP</a:t>
            </a:r>
            <a:endParaRPr lang="id-ID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59885" cy="4351338"/>
              </a:xfrm>
            </p:spPr>
            <p:txBody>
              <a:bodyPr/>
              <a:lstStyle/>
              <a:p>
                <a:r>
                  <a:rPr lang="id-ID" dirty="0" smtClean="0"/>
                  <a:t>Operasi </a:t>
                </a:r>
                <a14:m>
                  <m:oMath xmlns:m="http://schemas.openxmlformats.org/officeDocument/2006/math">
                    <m:r>
                      <a:rPr lang="id-ID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id-ID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d-ID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id-ID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id-ID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id-ID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id-ID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id-ID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id-ID" dirty="0" smtClean="0"/>
                  <a:t>Perlu 3x5 = 15 perceptron</a:t>
                </a:r>
              </a:p>
              <a:p>
                <a:r>
                  <a:rPr lang="id-ID" dirty="0" smtClean="0"/>
                  <a:t>Secara umum, XOR dari N variabel membutuhkan </a:t>
                </a:r>
              </a:p>
              <a:p>
                <a:pPr lvl="1"/>
                <a:r>
                  <a:rPr lang="id-ID" dirty="0" smtClean="0"/>
                  <a:t>Unt deep MLP		:  3(N-1) perceptron. (</a:t>
                </a:r>
                <a:r>
                  <a:rPr lang="id-ID" dirty="0" smtClean="0">
                    <a:solidFill>
                      <a:srgbClr val="FF0000"/>
                    </a:solidFill>
                  </a:rPr>
                  <a:t>linear N</a:t>
                </a:r>
                <a:r>
                  <a:rPr lang="id-ID" dirty="0" smtClean="0"/>
                  <a:t>)</a:t>
                </a:r>
              </a:p>
              <a:p>
                <a:pPr lvl="1"/>
                <a:r>
                  <a:rPr lang="id-ID" dirty="0" smtClean="0"/>
                  <a:t>Unt 1-hiden-layer MLP	: 2</a:t>
                </a:r>
                <a:r>
                  <a:rPr lang="id-ID" baseline="30000" dirty="0" smtClean="0"/>
                  <a:t>N+1</a:t>
                </a:r>
                <a:r>
                  <a:rPr lang="id-ID" dirty="0" smtClean="0"/>
                  <a:t> + 1 perceptron</a:t>
                </a:r>
              </a:p>
              <a:p>
                <a:pPr marL="457200" lvl="1" indent="0">
                  <a:buNone/>
                </a:pPr>
                <a:r>
                  <a:rPr lang="id-ID" dirty="0" smtClean="0"/>
                  <a:t>    (</a:t>
                </a:r>
                <a:r>
                  <a:rPr lang="id-ID" dirty="0" smtClean="0">
                    <a:solidFill>
                      <a:srgbClr val="FF0000"/>
                    </a:solidFill>
                  </a:rPr>
                  <a:t>eksponensial N</a:t>
                </a:r>
                <a:r>
                  <a:rPr lang="id-ID" dirty="0" smtClean="0"/>
                  <a:t>)</a:t>
                </a:r>
              </a:p>
              <a:p>
                <a:endParaRPr lang="id-ID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59885" cy="4351338"/>
              </a:xfrm>
              <a:blipFill>
                <a:blip r:embed="rId3"/>
                <a:stretch>
                  <a:fillRect l="-1578" t="-224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28</a:t>
            </a:fld>
            <a:endParaRPr lang="id-ID"/>
          </a:p>
        </p:txBody>
      </p:sp>
      <p:sp>
        <p:nvSpPr>
          <p:cNvPr id="8" name="TextBox 7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2.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Operasi Boolean Universal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80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Jumlah Parameter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Jumlah parameter dalam sebuah neural network (NN) sebanding dengan jumlah neuronnya.</a:t>
            </a:r>
          </a:p>
          <a:p>
            <a:r>
              <a:rPr lang="id-ID" dirty="0" smtClean="0"/>
              <a:t>Jumlah parameter sangat berarti bagi implemtantasi software dan hardware.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29</a:t>
            </a:fld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2.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Operasi Boolean Universal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84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Kerangka Bahasan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dirty="0" smtClean="0">
                <a:solidFill>
                  <a:srgbClr val="FF0000"/>
                </a:solidFill>
              </a:rPr>
              <a:t>Pengantar</a:t>
            </a:r>
            <a:r>
              <a:rPr lang="id-ID" dirty="0" smtClean="0"/>
              <a:t>	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Deep MLP untuk operasi Boolean universal, mengapa perlu deep?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Deep MLP untuk operasi klasifikasi, </a:t>
            </a:r>
            <a:r>
              <a:rPr lang="id-ID" dirty="0"/>
              <a:t>mengapa perlu deep</a:t>
            </a:r>
            <a:r>
              <a:rPr lang="id-ID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Deep learning merupakan representation/feature learning.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Ringkasan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403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Kerangka Bahasan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dirty="0" smtClean="0"/>
              <a:t>Pengantar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Deep MLP untuk operasi boolean universal, mengapa perlu deep?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>
                <a:solidFill>
                  <a:srgbClr val="FF0000"/>
                </a:solidFill>
              </a:rPr>
              <a:t>Deep MLP untuk operasi klasifikasi, </a:t>
            </a:r>
            <a:r>
              <a:rPr lang="id-ID" dirty="0">
                <a:solidFill>
                  <a:srgbClr val="FF0000"/>
                </a:solidFill>
              </a:rPr>
              <a:t>mengapa perlu deep</a:t>
            </a:r>
            <a:r>
              <a:rPr lang="id-ID" dirty="0" smtClean="0">
                <a:solidFill>
                  <a:srgbClr val="FF0000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Deep learning merupakan representation/feature learning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Ringkasan</a:t>
            </a:r>
          </a:p>
          <a:p>
            <a:endParaRPr lang="id-ID" dirty="0"/>
          </a:p>
          <a:p>
            <a:r>
              <a:rPr lang="id-ID" b="1" dirty="0" smtClean="0">
                <a:solidFill>
                  <a:srgbClr val="C00000"/>
                </a:solidFill>
              </a:rPr>
              <a:t>Catatan: penekanan kepada pemahaman bahwa arsitektur yang deep itu perlu, tidak kepada detail pembahasan.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171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MLP Sebagai Sebuah Classifier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MLP sebagai fungsi dengan input bilangan riil.</a:t>
            </a:r>
          </a:p>
          <a:p>
            <a:r>
              <a:rPr lang="id-ID" dirty="0" smtClean="0"/>
              <a:t>MLP bisa menemukan/memounyai “decision boundary” yg kompleks. </a:t>
            </a:r>
          </a:p>
          <a:p>
            <a:r>
              <a:rPr lang="id-ID" dirty="0" smtClean="0"/>
              <a:t>Contoh data image 28x28 = 784 pixels 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31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693" y="3596706"/>
            <a:ext cx="9418558" cy="27151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3.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Klasifikasi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622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Perceptron atas Bilangan Riil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7129"/>
            <a:ext cx="10515600" cy="4351338"/>
          </a:xfrm>
        </p:spPr>
        <p:txBody>
          <a:bodyPr/>
          <a:lstStyle/>
          <a:p>
            <a:r>
              <a:rPr lang="id-ID" dirty="0" smtClean="0"/>
              <a:t>Sebuah perceptron untuk input berupa vektor bilangan riil.</a:t>
            </a:r>
          </a:p>
          <a:p>
            <a:r>
              <a:rPr lang="id-ID" dirty="0" smtClean="0"/>
              <a:t>Dengan aktivasi step function.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32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96" y="2528279"/>
            <a:ext cx="4507376" cy="41139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3.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Klasifikasi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304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Perceptron atas Bilangan Riil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7129"/>
            <a:ext cx="10515600" cy="4351338"/>
          </a:xfrm>
        </p:spPr>
        <p:txBody>
          <a:bodyPr/>
          <a:lstStyle/>
          <a:p>
            <a:r>
              <a:rPr lang="id-ID" dirty="0" smtClean="0"/>
              <a:t>Sebuah perceptron untuk input berupa vektor bilangan riil.</a:t>
            </a:r>
          </a:p>
          <a:p>
            <a:r>
              <a:rPr lang="id-ID" dirty="0" smtClean="0"/>
              <a:t>Dengan aktivasi step function adalah </a:t>
            </a:r>
            <a:r>
              <a:rPr lang="id-ID" dirty="0" smtClean="0">
                <a:solidFill>
                  <a:srgbClr val="FF0000"/>
                </a:solidFill>
              </a:rPr>
              <a:t>linear classifier.</a:t>
            </a:r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33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96" y="2528279"/>
            <a:ext cx="4507376" cy="4113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472" y="2584787"/>
            <a:ext cx="2932063" cy="39428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3.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Klasifikasi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52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Menyusun “Decision Boundary” Yg Kompleks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Dengan satu output, jaringan akan aktif jika input beada dalam wilayah yang berwarna kuning.</a:t>
            </a:r>
          </a:p>
          <a:p>
            <a:r>
              <a:rPr lang="id-ID" dirty="0" smtClean="0"/>
              <a:t>Tujuan akhir seperti ini.  </a:t>
            </a:r>
          </a:p>
          <a:p>
            <a:r>
              <a:rPr lang="id-ID" dirty="0" smtClean="0"/>
              <a:t>Arsitektur MLPnya spt apa?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34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326" y="2546722"/>
            <a:ext cx="4278330" cy="30783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3.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Klasifikasi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40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Menyusun “Decision Boundary” Yg Kompleks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id-ID" dirty="0" smtClean="0"/>
              <a:t>Dengan satu output, jaringan akan aktif jika input berada dalam wilayah yang berwarna.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35</a:t>
            </a:fld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097" y="2640263"/>
            <a:ext cx="8787055" cy="3954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3.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Klasifikasi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673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Menyusun “Decision Boundary” Yg Kompleks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id-ID" dirty="0" smtClean="0"/>
              <a:t>Dengan satu output, jaringan akan aktif jika input berada dalam wilayah yang berwarna.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36</a:t>
            </a:fld>
            <a:endParaRPr lang="id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834" y="2628677"/>
            <a:ext cx="7937473" cy="41609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3.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Klasifikasi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91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Menyusun “Decision Boundary” Yg Kompleks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id-ID" dirty="0" smtClean="0"/>
              <a:t>Dengan satu output, jaringan akan aktif jika input berada dalam wilayah yang berwarna.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37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156" y="2533340"/>
            <a:ext cx="8942084" cy="39750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3.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Klasifikasi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326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Menyusun “Decision Boundary” Yg Kompleks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id-ID" dirty="0" smtClean="0"/>
              <a:t>Dengan satu output, jaringan akan aktif jika input berada dalam wilayah yang berwarna.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38</a:t>
            </a:fld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72" y="2688097"/>
            <a:ext cx="9219147" cy="40333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3.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Klasifikasi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666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Menyusun “Decision Boundary” Yg Kompleks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id-ID" dirty="0" smtClean="0"/>
              <a:t>Dengan satu output, jaringan akan aktif jika input berada dalam wilayah yang berwarna.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39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26" y="2660945"/>
            <a:ext cx="8178370" cy="39550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3.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Klasifikasi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Kedalaman Sebuah Jaringan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Dalam sebuah jaringan berarah atas elemen2 komputasi, dimulai dari </a:t>
            </a:r>
            <a:r>
              <a:rPr lang="id-ID" i="1" dirty="0" smtClean="0"/>
              <a:t>input source nodes</a:t>
            </a:r>
            <a:r>
              <a:rPr lang="id-ID" dirty="0" smtClean="0"/>
              <a:t> hingga </a:t>
            </a:r>
            <a:r>
              <a:rPr lang="id-ID" i="1" dirty="0" smtClean="0"/>
              <a:t>output sink nodes</a:t>
            </a:r>
            <a:r>
              <a:rPr lang="id-ID" dirty="0" smtClean="0"/>
              <a:t>.</a:t>
            </a:r>
          </a:p>
          <a:p>
            <a:pPr lvl="1"/>
            <a:r>
              <a:rPr lang="id-ID" i="1" dirty="0" smtClean="0"/>
              <a:t>Source node	</a:t>
            </a:r>
            <a:r>
              <a:rPr lang="id-ID" dirty="0" smtClean="0"/>
              <a:t>: hanya punya relasi keluar</a:t>
            </a:r>
          </a:p>
          <a:p>
            <a:pPr lvl="1"/>
            <a:r>
              <a:rPr lang="id-ID" i="1" dirty="0" smtClean="0"/>
              <a:t>Sink node</a:t>
            </a:r>
            <a:r>
              <a:rPr lang="id-ID" dirty="0" smtClean="0"/>
              <a:t>	: hanya punya relasi masuk</a:t>
            </a:r>
          </a:p>
          <a:p>
            <a:r>
              <a:rPr lang="id-ID" dirty="0" smtClean="0"/>
              <a:t>Kedalaman (</a:t>
            </a:r>
            <a:r>
              <a:rPr lang="id-ID" i="1" dirty="0" smtClean="0"/>
              <a:t>depth</a:t>
            </a:r>
            <a:r>
              <a:rPr lang="id-ID" dirty="0" smtClean="0"/>
              <a:t>) adalah jalut terpanjang dari </a:t>
            </a:r>
            <a:r>
              <a:rPr lang="id-ID" i="1" dirty="0" smtClean="0"/>
              <a:t>source node</a:t>
            </a:r>
            <a:r>
              <a:rPr lang="id-ID" dirty="0" smtClean="0"/>
              <a:t> ke </a:t>
            </a:r>
            <a:r>
              <a:rPr lang="id-ID" i="1" dirty="0" smtClean="0"/>
              <a:t>sink node</a:t>
            </a:r>
            <a:r>
              <a:rPr lang="id-ID" dirty="0" smtClean="0"/>
              <a:t>.</a:t>
            </a:r>
          </a:p>
          <a:p>
            <a:endParaRPr lang="id-ID" dirty="0" smtClean="0"/>
          </a:p>
          <a:p>
            <a:pPr marL="457200" lvl="1" indent="0">
              <a:buNone/>
            </a:pP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97" y="4142947"/>
            <a:ext cx="7454106" cy="1572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2141" y="5619402"/>
            <a:ext cx="2183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 smtClean="0"/>
              <a:t>Kedalaman = 2</a:t>
            </a:r>
            <a:endParaRPr lang="id-ID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994263" y="5707528"/>
            <a:ext cx="2183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 smtClean="0"/>
              <a:t>Kedalaman = 3</a:t>
            </a:r>
            <a:endParaRPr lang="id-ID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4</a:t>
            </a:fld>
            <a:endParaRPr lang="id-ID"/>
          </a:p>
        </p:txBody>
      </p:sp>
      <p:sp>
        <p:nvSpPr>
          <p:cNvPr id="9" name="TextBox 8"/>
          <p:cNvSpPr txBox="1"/>
          <p:nvPr/>
        </p:nvSpPr>
        <p:spPr>
          <a:xfrm>
            <a:off x="30822" y="55796"/>
            <a:ext cx="593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 smtClean="0">
                <a:solidFill>
                  <a:srgbClr val="C00000"/>
                </a:solidFill>
              </a:rPr>
              <a:t>1. Pengantar</a:t>
            </a:r>
            <a:endParaRPr lang="id-ID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99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Menyusun “Decision Boundary” Yg Kompleks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id-ID" dirty="0" smtClean="0"/>
              <a:t>Dengan satu output, jaringan akan aktif jika input berada dalam wilayah yang berwarna.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40</a:t>
            </a:fld>
            <a:endParaRPr lang="id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56" y="2536797"/>
            <a:ext cx="8542880" cy="41846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3.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Klasifikasi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287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Decision Boundary yg Lebih Komples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41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3001"/>
            <a:ext cx="9514242" cy="48165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3.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Klasifikasi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2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Decision Boundary</a:t>
            </a:r>
            <a:r>
              <a:rPr lang="id-ID" dirty="0" smtClean="0"/>
              <a:t> yg Lebih Komples (cont)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Bisa menyusun decision boundary yang kompleks seperti apapun.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42</a:t>
            </a:fld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76" y="2632965"/>
            <a:ext cx="9133146" cy="4088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3.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Klasifikasi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297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Decision Boundary</a:t>
            </a:r>
            <a:r>
              <a:rPr lang="id-ID" dirty="0" smtClean="0"/>
              <a:t> yg Lebih Komples (cont)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Bisa menyusun decision boundary yang kompleks seperti apapun.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43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6" y="2355926"/>
            <a:ext cx="10075682" cy="4376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3.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Klasifikasi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736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Decision Boundary</a:t>
            </a:r>
            <a:r>
              <a:rPr lang="id-ID" dirty="0" smtClean="0"/>
              <a:t> yg Lebih Komples (cont)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817" y="1424933"/>
            <a:ext cx="10515600" cy="4351338"/>
          </a:xfrm>
        </p:spPr>
        <p:txBody>
          <a:bodyPr/>
          <a:lstStyle/>
          <a:p>
            <a:r>
              <a:rPr lang="id-ID" dirty="0" smtClean="0"/>
              <a:t>Bisa menyusun decision boundary yang kompleks seperti apapun.</a:t>
            </a:r>
          </a:p>
          <a:p>
            <a:r>
              <a:rPr lang="id-ID" dirty="0" smtClean="0"/>
              <a:t>Dengan hanya satu hidden layer! </a:t>
            </a:r>
            <a:r>
              <a:rPr lang="id-ID" dirty="0" smtClean="0">
                <a:solidFill>
                  <a:srgbClr val="FF0000"/>
                </a:solidFill>
              </a:rPr>
              <a:t>Bagaimana caranya?</a:t>
            </a:r>
            <a:endParaRPr lang="id-ID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44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6" y="2345652"/>
            <a:ext cx="10075682" cy="4376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3.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Klasifikasi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824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Decision </a:t>
            </a:r>
            <a:r>
              <a:rPr lang="id-ID" dirty="0" smtClean="0"/>
              <a:t>Boundary yg Kompleks </a:t>
            </a:r>
            <a:br>
              <a:rPr lang="id-ID" dirty="0" smtClean="0"/>
            </a:br>
            <a:r>
              <a:rPr lang="id-ID" dirty="0" smtClean="0"/>
              <a:t>dengan Satu Hiden Layer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45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13" y="2549362"/>
            <a:ext cx="9075410" cy="33890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3.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Klasifikasi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237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Decision </a:t>
            </a:r>
            <a:r>
              <a:rPr lang="id-ID" dirty="0" smtClean="0"/>
              <a:t>Boundary yg Kompleks </a:t>
            </a:r>
            <a:br>
              <a:rPr lang="id-ID" dirty="0" smtClean="0"/>
            </a:br>
            <a:r>
              <a:rPr lang="id-ID" dirty="0" smtClean="0"/>
              <a:t>dengan Satu Hiden Layer (cont)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46</a:t>
            </a:fld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718" y="587941"/>
            <a:ext cx="2952963" cy="1102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54" y="2650732"/>
            <a:ext cx="3585966" cy="3379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474" y="2236907"/>
            <a:ext cx="5160523" cy="42072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3.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Klasifikasi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9480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Decision </a:t>
            </a:r>
            <a:r>
              <a:rPr lang="id-ID" dirty="0" smtClean="0"/>
              <a:t>Boundary yg Kompleks </a:t>
            </a:r>
            <a:br>
              <a:rPr lang="id-ID" dirty="0" smtClean="0"/>
            </a:br>
            <a:r>
              <a:rPr lang="id-ID" dirty="0" smtClean="0"/>
              <a:t>dengan Satu Hiden Layer </a:t>
            </a:r>
            <a:r>
              <a:rPr lang="id-ID" dirty="0"/>
              <a:t>(cont)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47</a:t>
            </a:fld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718" y="587941"/>
            <a:ext cx="2952963" cy="1102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27439"/>
            <a:ext cx="4176679" cy="3549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055" y="2352781"/>
            <a:ext cx="4167090" cy="35599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3.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Klasifikasi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348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Decision </a:t>
            </a:r>
            <a:r>
              <a:rPr lang="id-ID" dirty="0" smtClean="0"/>
              <a:t>Boundary yg Kompleks </a:t>
            </a:r>
            <a:br>
              <a:rPr lang="id-ID" dirty="0" smtClean="0"/>
            </a:br>
            <a:r>
              <a:rPr lang="id-ID" dirty="0" smtClean="0"/>
              <a:t>dengan Satu Hiden Layer </a:t>
            </a:r>
            <a:r>
              <a:rPr lang="id-ID" dirty="0"/>
              <a:t>(cont)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48</a:t>
            </a:fld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718" y="587941"/>
            <a:ext cx="2952963" cy="1102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38" y="2078342"/>
            <a:ext cx="5624162" cy="47796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630" y="2096294"/>
            <a:ext cx="4986532" cy="42600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3.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Klasifikasi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71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Decision </a:t>
            </a:r>
            <a:r>
              <a:rPr lang="id-ID" dirty="0" smtClean="0"/>
              <a:t>Boundary yg Kompleks </a:t>
            </a:r>
            <a:br>
              <a:rPr lang="id-ID" dirty="0" smtClean="0"/>
            </a:br>
            <a:r>
              <a:rPr lang="id-ID" dirty="0" smtClean="0"/>
              <a:t>dengan Satu Hiden Layer </a:t>
            </a:r>
            <a:r>
              <a:rPr lang="id-ID" dirty="0"/>
              <a:t>(cont)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Jk jml neuron sangat banyak, bentuk mendekati lingkaran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49</a:t>
            </a:fld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718" y="587941"/>
            <a:ext cx="2952963" cy="1102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625" y="2435372"/>
            <a:ext cx="5926566" cy="39209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3.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Klasifikasi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62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Kedalaman Sebuah Jaringan (cont)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Pada arsitektur Multi-layer Perceptron (Deep Feed Forward), source nodes pada input layer dan sink nodes pada output layes.</a:t>
            </a:r>
            <a:endParaRPr lang="id-ID" dirty="0"/>
          </a:p>
        </p:txBody>
      </p:sp>
      <p:pic>
        <p:nvPicPr>
          <p:cNvPr id="1028" name="Picture 4" descr="Multi Layer Perceptron with Tensorflow | by Pratha Saxena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94" y="2674371"/>
            <a:ext cx="5737891" cy="415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69311" y="6073437"/>
            <a:ext cx="37603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dirty="0"/>
              <a:t>Gb dari https://prathasaxena30.medium.com/multi-layer-perceptron-with-tensorflow-246b16d4e0dc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855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Decision </a:t>
            </a:r>
            <a:r>
              <a:rPr lang="id-ID" dirty="0" smtClean="0"/>
              <a:t>Boundary yg Kompleks </a:t>
            </a:r>
            <a:br>
              <a:rPr lang="id-ID" dirty="0" smtClean="0"/>
            </a:br>
            <a:r>
              <a:rPr lang="id-ID" dirty="0" smtClean="0"/>
              <a:t>dengan Satu Hiden Layer </a:t>
            </a:r>
            <a:r>
              <a:rPr lang="id-ID" dirty="0"/>
              <a:t>(cont)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Jk jml neuron sangat banyak, bentuk mendekati lingkaran.</a:t>
            </a:r>
          </a:p>
          <a:p>
            <a:r>
              <a:rPr lang="id-ID" dirty="0" smtClean="0"/>
              <a:t>Menyusun lingkaran2 kecil menjadi mendekati bentuk apapuin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50</a:t>
            </a:fld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718" y="587941"/>
            <a:ext cx="2952963" cy="1102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178" y="3145044"/>
            <a:ext cx="9362410" cy="32987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3.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Klasifikasi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495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Decision </a:t>
            </a:r>
            <a:r>
              <a:rPr lang="id-ID" dirty="0" smtClean="0"/>
              <a:t>Boundary yg Kompleks </a:t>
            </a:r>
            <a:br>
              <a:rPr lang="id-ID" dirty="0" smtClean="0"/>
            </a:br>
            <a:r>
              <a:rPr lang="id-ID" dirty="0" smtClean="0"/>
              <a:t>dengan Satu Hiden Layer </a:t>
            </a:r>
            <a:r>
              <a:rPr lang="id-ID" dirty="0"/>
              <a:t>(cont)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Nertwork yg lebih deep bisa membutuhkan neuron yang jauh lebih sedikit.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51</a:t>
            </a:fld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718" y="587941"/>
            <a:ext cx="2952963" cy="1102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642" y="2747830"/>
            <a:ext cx="7488557" cy="37910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22" y="55796"/>
            <a:ext cx="5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C00000"/>
                </a:solidFill>
              </a:rPr>
              <a:t>3. Deep </a:t>
            </a:r>
            <a:r>
              <a:rPr lang="id-ID" dirty="0">
                <a:solidFill>
                  <a:srgbClr val="C00000"/>
                </a:solidFill>
              </a:rPr>
              <a:t>MLP untuk </a:t>
            </a:r>
            <a:r>
              <a:rPr lang="id-ID" dirty="0" smtClean="0">
                <a:solidFill>
                  <a:srgbClr val="C00000"/>
                </a:solidFill>
              </a:rPr>
              <a:t>Klasifikasi</a:t>
            </a:r>
            <a:endParaRPr lang="id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693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Kerangka Bahasan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dirty="0" smtClean="0"/>
              <a:t>Pengantar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Deep MLP untuk operasi boolean universal, mengapa perlu deep?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Deep MLP untuk operasi klasifikasi, </a:t>
            </a:r>
            <a:r>
              <a:rPr lang="id-ID" dirty="0"/>
              <a:t>mengapa perlu deep</a:t>
            </a:r>
            <a:r>
              <a:rPr lang="id-ID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>
                <a:solidFill>
                  <a:srgbClr val="FF0000"/>
                </a:solidFill>
              </a:rPr>
              <a:t>Deep learning merupakan representation/feature learning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Ringkasan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52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658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Hirarki Himpunan Fitur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Pembelajaran (menghasilkan) fitur-fitur yang hirarkis dari data image secara otomatis. </a:t>
            </a:r>
          </a:p>
          <a:p>
            <a:r>
              <a:rPr lang="id-ID" dirty="0" smtClean="0"/>
              <a:t>Dari hidden layer ke 1, 2 dan 3 sbb:</a:t>
            </a:r>
          </a:p>
          <a:p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06" y="3184649"/>
            <a:ext cx="9997440" cy="2845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7086" y="6127228"/>
            <a:ext cx="7326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Lee, </a:t>
            </a:r>
            <a:r>
              <a:rPr lang="en-US" sz="1000" dirty="0" err="1"/>
              <a:t>Honglak</a:t>
            </a:r>
            <a:r>
              <a:rPr lang="en-US" sz="1000" dirty="0"/>
              <a:t>, et al. "Convolutional deep belief networks for scalable unsupervised learning of hierarchical representations." </a:t>
            </a:r>
            <a:r>
              <a:rPr lang="id-ID" sz="1000" i="1" dirty="0" smtClean="0"/>
              <a:t>ICML</a:t>
            </a:r>
            <a:r>
              <a:rPr lang="en-US" sz="1000" dirty="0" smtClean="0"/>
              <a:t>. </a:t>
            </a:r>
            <a:r>
              <a:rPr lang="en-US" sz="1000" dirty="0"/>
              <a:t>2009.</a:t>
            </a:r>
            <a:endParaRPr lang="id-ID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53</a:t>
            </a:fld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30822" y="55796"/>
            <a:ext cx="716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FF0000"/>
                </a:solidFill>
              </a:rPr>
              <a:t>4. Deep </a:t>
            </a:r>
            <a:r>
              <a:rPr lang="id-ID" dirty="0">
                <a:solidFill>
                  <a:srgbClr val="FF0000"/>
                </a:solidFill>
              </a:rPr>
              <a:t>learning merupakan representation/feature learning</a:t>
            </a:r>
          </a:p>
        </p:txBody>
      </p:sp>
    </p:spTree>
    <p:extLst>
      <p:ext uri="{BB962C8B-B14F-4D97-AF65-F5344CB8AC3E}">
        <p14:creationId xmlns:p14="http://schemas.microsoft.com/office/powerpoint/2010/main" val="21513311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Hirarki Himpunan </a:t>
            </a:r>
            <a:r>
              <a:rPr lang="id-ID" dirty="0" smtClean="0"/>
              <a:t>Fitur (cont)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Hidden layer ke-2 (gb. Atas) dan ke-3 (gb-bawah)</a:t>
            </a:r>
          </a:p>
          <a:p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370" y="2254486"/>
            <a:ext cx="8619392" cy="39870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14577" y="6162396"/>
            <a:ext cx="7326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Lee, </a:t>
            </a:r>
            <a:r>
              <a:rPr lang="en-US" sz="1000" dirty="0" err="1"/>
              <a:t>Honglak</a:t>
            </a:r>
            <a:r>
              <a:rPr lang="en-US" sz="1000" dirty="0"/>
              <a:t>, et al. "Convolutional deep belief networks for scalable unsupervised learning of hierarchical representations." </a:t>
            </a:r>
            <a:r>
              <a:rPr lang="id-ID" sz="1000" i="1" dirty="0" smtClean="0"/>
              <a:t>ICML</a:t>
            </a:r>
            <a:r>
              <a:rPr lang="en-US" sz="1000" dirty="0" smtClean="0"/>
              <a:t>. </a:t>
            </a:r>
            <a:r>
              <a:rPr lang="en-US" sz="1000" dirty="0"/>
              <a:t>2009.</a:t>
            </a:r>
            <a:endParaRPr lang="id-ID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54</a:t>
            </a:fld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30822" y="55796"/>
            <a:ext cx="716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FF0000"/>
                </a:solidFill>
              </a:rPr>
              <a:t>4. Deep </a:t>
            </a:r>
            <a:r>
              <a:rPr lang="id-ID" dirty="0">
                <a:solidFill>
                  <a:srgbClr val="FF0000"/>
                </a:solidFill>
              </a:rPr>
              <a:t>learning merupakan representation/feature learning</a:t>
            </a:r>
          </a:p>
        </p:txBody>
      </p:sp>
    </p:spTree>
    <p:extLst>
      <p:ext uri="{BB962C8B-B14F-4D97-AF65-F5344CB8AC3E}">
        <p14:creationId xmlns:p14="http://schemas.microsoft.com/office/powerpoint/2010/main" val="22553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465384" cy="4351338"/>
          </a:xfrm>
        </p:spPr>
        <p:txBody>
          <a:bodyPr/>
          <a:lstStyle/>
          <a:p>
            <a:r>
              <a:rPr lang="id-ID" dirty="0" smtClean="0"/>
              <a:t>Pada layer akhir</a:t>
            </a:r>
            <a:endParaRPr lang="id-ID" dirty="0"/>
          </a:p>
        </p:txBody>
      </p:sp>
      <p:sp>
        <p:nvSpPr>
          <p:cNvPr id="5" name="TextBox 4"/>
          <p:cNvSpPr txBox="1"/>
          <p:nvPr/>
        </p:nvSpPr>
        <p:spPr>
          <a:xfrm>
            <a:off x="2883878" y="6409592"/>
            <a:ext cx="90929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id-ID" sz="1100" dirty="0"/>
              <a:t>Jason </a:t>
            </a:r>
            <a:r>
              <a:rPr lang="id-ID" sz="1100" dirty="0" smtClean="0"/>
              <a:t>Yosinski et.al. </a:t>
            </a:r>
            <a:r>
              <a:rPr lang="en-US" sz="1100" dirty="0" smtClean="0"/>
              <a:t>Understanding </a:t>
            </a:r>
            <a:r>
              <a:rPr lang="en-US" sz="1100" dirty="0"/>
              <a:t>Neural Networks Through Deep Visualization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55</a:t>
            </a:fld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30822" y="55796"/>
            <a:ext cx="716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FF0000"/>
                </a:solidFill>
              </a:rPr>
              <a:t>4. Deep </a:t>
            </a:r>
            <a:r>
              <a:rPr lang="id-ID" dirty="0">
                <a:solidFill>
                  <a:srgbClr val="FF0000"/>
                </a:solidFill>
              </a:rPr>
              <a:t>learning merupakan representation/feature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584" y="-140678"/>
            <a:ext cx="9673271" cy="662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2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Hirarki Himpunan </a:t>
            </a:r>
            <a:r>
              <a:rPr lang="id-ID" dirty="0" smtClean="0"/>
              <a:t>Fitur (cont)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Pirate ship, rocking chair, teddy bear, widstor tie, pitcher</a:t>
            </a:r>
          </a:p>
          <a:p>
            <a:r>
              <a:rPr lang="id-ID" dirty="0" smtClean="0"/>
              <a:t>Layer 1</a:t>
            </a:r>
            <a:r>
              <a:rPr lang="id-ID" dirty="0"/>
              <a:t>	</a:t>
            </a:r>
            <a:endParaRPr lang="id-ID" dirty="0" smtClean="0"/>
          </a:p>
          <a:p>
            <a:pPr marL="0" indent="0">
              <a:buNone/>
            </a:pP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78" y="2725921"/>
            <a:ext cx="10523722" cy="36097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56</a:t>
            </a:fld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30822" y="55796"/>
            <a:ext cx="716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FF0000"/>
                </a:solidFill>
              </a:rPr>
              <a:t>4. Deep </a:t>
            </a:r>
            <a:r>
              <a:rPr lang="id-ID" dirty="0">
                <a:solidFill>
                  <a:srgbClr val="FF0000"/>
                </a:solidFill>
              </a:rPr>
              <a:t>learning merupakan representation/feature learning</a:t>
            </a:r>
          </a:p>
        </p:txBody>
      </p:sp>
    </p:spTree>
    <p:extLst>
      <p:ext uri="{BB962C8B-B14F-4D97-AF65-F5344CB8AC3E}">
        <p14:creationId xmlns:p14="http://schemas.microsoft.com/office/powerpoint/2010/main" val="1612993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358923"/>
            <a:ext cx="10515600" cy="5775311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id-ID" dirty="0" smtClean="0"/>
              <a:t>Pirate ship, rocking chair, teddy bear, widstor tie, pitcher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65" y="1101871"/>
            <a:ext cx="11325225" cy="866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65" y="1968646"/>
            <a:ext cx="11210925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65" y="3035445"/>
            <a:ext cx="10744200" cy="136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25" y="926637"/>
            <a:ext cx="10523722" cy="360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565" y="4391602"/>
            <a:ext cx="11544300" cy="16478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57</a:t>
            </a:fld>
            <a:endParaRPr lang="id-ID"/>
          </a:p>
        </p:txBody>
      </p:sp>
      <p:sp>
        <p:nvSpPr>
          <p:cNvPr id="9" name="TextBox 8"/>
          <p:cNvSpPr txBox="1"/>
          <p:nvPr/>
        </p:nvSpPr>
        <p:spPr>
          <a:xfrm>
            <a:off x="30822" y="55796"/>
            <a:ext cx="716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FF0000"/>
                </a:solidFill>
              </a:rPr>
              <a:t>4. Deep </a:t>
            </a:r>
            <a:r>
              <a:rPr lang="id-ID" dirty="0">
                <a:solidFill>
                  <a:srgbClr val="FF0000"/>
                </a:solidFill>
              </a:rPr>
              <a:t>learning merupakan representation/feature learning</a:t>
            </a:r>
          </a:p>
        </p:txBody>
      </p:sp>
    </p:spTree>
    <p:extLst>
      <p:ext uri="{BB962C8B-B14F-4D97-AF65-F5344CB8AC3E}">
        <p14:creationId xmlns:p14="http://schemas.microsoft.com/office/powerpoint/2010/main" val="32668158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9" y="2290762"/>
            <a:ext cx="11630025" cy="2276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50" y="4174027"/>
            <a:ext cx="11506200" cy="26574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58</a:t>
            </a:fld>
            <a:endParaRPr lang="id-ID"/>
          </a:p>
        </p:txBody>
      </p:sp>
      <p:sp>
        <p:nvSpPr>
          <p:cNvPr id="8" name="TextBox 7"/>
          <p:cNvSpPr txBox="1"/>
          <p:nvPr/>
        </p:nvSpPr>
        <p:spPr>
          <a:xfrm>
            <a:off x="30822" y="55796"/>
            <a:ext cx="716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FF0000"/>
                </a:solidFill>
              </a:rPr>
              <a:t>4. Deep </a:t>
            </a:r>
            <a:r>
              <a:rPr lang="id-ID" dirty="0">
                <a:solidFill>
                  <a:srgbClr val="FF0000"/>
                </a:solidFill>
              </a:rPr>
              <a:t>learning merupakan representation/feature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21" y="82161"/>
            <a:ext cx="114585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647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Deep Visualization Toolbox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88479"/>
            <a:ext cx="10240109" cy="2085173"/>
          </a:xfrm>
        </p:spPr>
        <p:txBody>
          <a:bodyPr>
            <a:normAutofit/>
          </a:bodyPr>
          <a:lstStyle/>
          <a:p>
            <a:pPr algn="ctr"/>
            <a:r>
              <a:rPr lang="id-ID" dirty="0"/>
              <a:t>Deep Visualization </a:t>
            </a:r>
            <a:r>
              <a:rPr lang="id-ID" dirty="0" smtClean="0"/>
              <a:t>Toolbox</a:t>
            </a:r>
          </a:p>
          <a:p>
            <a:pPr algn="ctr"/>
            <a:r>
              <a:rPr lang="id-ID" dirty="0" smtClean="0">
                <a:hlinkClick r:id="rId2"/>
              </a:rPr>
              <a:t>https://yosinski.com/deepvis#toolbox</a:t>
            </a:r>
            <a:endParaRPr lang="id-ID" dirty="0"/>
          </a:p>
          <a:p>
            <a:pPr algn="ctr"/>
            <a:r>
              <a:rPr lang="id-ID" dirty="0" smtClean="0">
                <a:hlinkClick r:id="rId3"/>
              </a:rPr>
              <a:t>https://youtu.be/AgkfIQ4IGaM</a:t>
            </a:r>
            <a:endParaRPr lang="id-ID" dirty="0" smtClean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59</a:t>
            </a:fld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30822" y="55796"/>
            <a:ext cx="716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solidFill>
                  <a:srgbClr val="FF0000"/>
                </a:solidFill>
              </a:rPr>
              <a:t>4. Deep </a:t>
            </a:r>
            <a:r>
              <a:rPr lang="id-ID" dirty="0">
                <a:solidFill>
                  <a:srgbClr val="FF0000"/>
                </a:solidFill>
              </a:rPr>
              <a:t>learning merupakan representation/feature learning</a:t>
            </a:r>
          </a:p>
        </p:txBody>
      </p:sp>
    </p:spTree>
    <p:extLst>
      <p:ext uri="{BB962C8B-B14F-4D97-AF65-F5344CB8AC3E}">
        <p14:creationId xmlns:p14="http://schemas.microsoft.com/office/powerpoint/2010/main" val="174413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Berbagai Teknik dan </a:t>
            </a:r>
            <a:br>
              <a:rPr lang="id-ID" dirty="0" smtClean="0"/>
            </a:br>
            <a:r>
              <a:rPr lang="id-ID" dirty="0" smtClean="0"/>
              <a:t>Arsitektur Jaringan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4" name="Picture 2" descr="https://www.asimovinstitute.org/wp-content/uploads/2019/04/NeuralNetworkZoo200420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30" y="365125"/>
            <a:ext cx="3507309" cy="59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836600" y="6331683"/>
            <a:ext cx="40126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dirty="0"/>
              <a:t>https://www.asimovinstitute.org/neural-network-zoo/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725" y="2352623"/>
            <a:ext cx="4954597" cy="350364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75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Kerangka Bahasan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dirty="0" smtClean="0"/>
              <a:t>Pengantar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Deep MLP untuk operasi boolean universal, mengapa perlu deep?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Deep MLP untuk operasi klasifikasi, </a:t>
            </a:r>
            <a:r>
              <a:rPr lang="id-ID" dirty="0"/>
              <a:t>mengapa perlu deep</a:t>
            </a:r>
            <a:r>
              <a:rPr lang="id-ID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Deep learning merupakan representation/feature learning</a:t>
            </a:r>
            <a:endParaRPr lang="id-ID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id-ID" dirty="0" smtClean="0">
                <a:solidFill>
                  <a:srgbClr val="FF0000"/>
                </a:solidFill>
              </a:rPr>
              <a:t>Ringkasan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60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539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Ringkasan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Kedalaman sebuah jaringan perlu untuk proses pembelajaran pada permasalahan riil.</a:t>
            </a:r>
          </a:p>
          <a:p>
            <a:r>
              <a:rPr lang="id-ID" dirty="0" smtClean="0"/>
              <a:t>Perlunya kedalaman tersebut tersebut diperlihatkan dengan kasus operasi Boolean universal dan operasi klasifikasi.</a:t>
            </a:r>
          </a:p>
          <a:p>
            <a:r>
              <a:rPr lang="id-ID" dirty="0" smtClean="0"/>
              <a:t>Diperlihatkan adanya level hirarki representasi untuk contoh kasus data image. </a:t>
            </a:r>
            <a:r>
              <a:rPr lang="id-ID" dirty="0"/>
              <a:t>Layer yang semakin tinggi/dalam </a:t>
            </a:r>
            <a:r>
              <a:rPr lang="id-ID" dirty="0" smtClean="0"/>
              <a:t>bisa memperlihatkan representasi dengan struktur yang semakin jelas.</a:t>
            </a:r>
          </a:p>
          <a:p>
            <a:pPr marL="0" indent="0">
              <a:buNone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61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4376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ew Vision Technologies For Real-World Appl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075" y="2097368"/>
            <a:ext cx="7479779" cy="406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Perlu Deep, Mengapa?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926" y="1579047"/>
            <a:ext cx="10515600" cy="4351338"/>
          </a:xfrm>
        </p:spPr>
        <p:txBody>
          <a:bodyPr/>
          <a:lstStyle/>
          <a:p>
            <a:r>
              <a:rPr lang="id-ID" dirty="0" smtClean="0"/>
              <a:t>Sebuah jaringan dikatakan dalam / </a:t>
            </a:r>
            <a:r>
              <a:rPr lang="id-ID" i="1" dirty="0" smtClean="0"/>
              <a:t>deep</a:t>
            </a:r>
            <a:r>
              <a:rPr lang="id-ID" dirty="0" smtClean="0"/>
              <a:t>, jika kedalaman &gt; 2.</a:t>
            </a:r>
          </a:p>
          <a:p>
            <a:r>
              <a:rPr lang="id-ID" dirty="0" smtClean="0"/>
              <a:t>Mengapa perlu </a:t>
            </a:r>
            <a:r>
              <a:rPr lang="id-ID" i="1" dirty="0" smtClean="0"/>
              <a:t>deep</a:t>
            </a:r>
            <a:r>
              <a:rPr lang="id-ID" dirty="0" smtClean="0"/>
              <a:t>?</a:t>
            </a:r>
          </a:p>
          <a:p>
            <a:pPr lvl="1"/>
            <a:r>
              <a:rPr lang="id-ID" dirty="0" smtClean="0"/>
              <a:t>Intinya supaya lebih</a:t>
            </a:r>
          </a:p>
          <a:p>
            <a:pPr marL="457200" lvl="1" indent="0">
              <a:buNone/>
            </a:pPr>
            <a:r>
              <a:rPr lang="id-ID" dirty="0"/>
              <a:t> </a:t>
            </a:r>
            <a:r>
              <a:rPr lang="id-ID" dirty="0" smtClean="0"/>
              <a:t>   efektif / akurat</a:t>
            </a:r>
            <a:endParaRPr lang="id-ID" dirty="0"/>
          </a:p>
        </p:txBody>
      </p:sp>
      <p:sp>
        <p:nvSpPr>
          <p:cNvPr id="5" name="TextBox 4"/>
          <p:cNvSpPr txBox="1"/>
          <p:nvPr/>
        </p:nvSpPr>
        <p:spPr>
          <a:xfrm>
            <a:off x="6277510" y="6421349"/>
            <a:ext cx="5561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dirty="0"/>
              <a:t>Gb dari https://semiengineering.com/new-vision-technologies-for-real-world-applications/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0081" y="6036628"/>
            <a:ext cx="622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/>
              <a:t>ImageNet Large Scale Visual Recognition Challenge (ILSVRC)</a:t>
            </a:r>
          </a:p>
          <a:p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79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Perlu Deep, Mengapa</a:t>
            </a:r>
            <a:r>
              <a:rPr lang="id-ID" dirty="0" smtClean="0"/>
              <a:t>? (cont)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Efek kedalaman, hasil pengujian dengan imput data image foto alamat.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8</a:t>
            </a:fld>
            <a:endParaRPr lang="id-ID"/>
          </a:p>
        </p:txBody>
      </p:sp>
      <p:pic>
        <p:nvPicPr>
          <p:cNvPr id="5122" name="Picture 2" descr="https://www.researchgate.net/profile/Karl-Kwan/publication/337166513/figure/fig1/AS:824772002861063@1573652377884/DNN-prediction-accuracy-versus-the-number-of-hidden-layers-from-empirical-results-of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188" y="2351881"/>
            <a:ext cx="6057900" cy="39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69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Bahasan Lebih Detail Mengapa Perlu Deep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Mengapa perlu deep? </a:t>
            </a:r>
          </a:p>
          <a:p>
            <a:r>
              <a:rPr lang="id-ID" dirty="0" smtClean="0"/>
              <a:t>Apakah harus deep? Mengapa tidak wide saja?</a:t>
            </a:r>
          </a:p>
          <a:p>
            <a:r>
              <a:rPr lang="id-ID" dirty="0" smtClean="0"/>
              <a:t>Dalam pembahasan ini, kita lihat dengan tinjauan </a:t>
            </a:r>
          </a:p>
          <a:p>
            <a:pPr lvl="1"/>
            <a:r>
              <a:rPr lang="id-ID" dirty="0" smtClean="0"/>
              <a:t>MLP sebagai universal Boolean function</a:t>
            </a:r>
          </a:p>
          <a:p>
            <a:pPr lvl="1"/>
            <a:r>
              <a:rPr lang="id-ID" dirty="0" smtClean="0"/>
              <a:t>MLP sebagai universal classifier</a:t>
            </a:r>
          </a:p>
          <a:p>
            <a:pPr lvl="1"/>
            <a:r>
              <a:rPr lang="id-ID" dirty="0" smtClean="0"/>
              <a:t>Visualisasi feature pada layer-layer arsitektur deep learning untuk image</a:t>
            </a:r>
          </a:p>
          <a:p>
            <a:pPr lvl="1"/>
            <a:endParaRPr lang="id-ID" dirty="0" smtClean="0"/>
          </a:p>
          <a:p>
            <a:endParaRPr lang="id-ID" dirty="0" smtClean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9B919-6F6C-4151-AC5E-384FD8B1CB2B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64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1754</Words>
  <Application>Microsoft Office PowerPoint</Application>
  <PresentationFormat>Widescreen</PresentationFormat>
  <Paragraphs>309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Office Theme</vt:lpstr>
      <vt:lpstr>Konsep Dasar Deep Learning: Mengapa Perlu Deep?</vt:lpstr>
      <vt:lpstr>Kerangka Bahasan</vt:lpstr>
      <vt:lpstr>Kerangka Bahasan</vt:lpstr>
      <vt:lpstr>Kedalaman Sebuah Jaringan</vt:lpstr>
      <vt:lpstr>Kedalaman Sebuah Jaringan (cont)</vt:lpstr>
      <vt:lpstr>Berbagai Teknik dan  Arsitektur Jaringan</vt:lpstr>
      <vt:lpstr>Perlu Deep, Mengapa?</vt:lpstr>
      <vt:lpstr>Perlu Deep, Mengapa? (cont)</vt:lpstr>
      <vt:lpstr>Bahasan Lebih Detail Mengapa Perlu Deep</vt:lpstr>
      <vt:lpstr>Kerangka Bahasan</vt:lpstr>
      <vt:lpstr>Perceptron Sebagai Sebuah Gerbang Boolean</vt:lpstr>
      <vt:lpstr>Perceptron Sebagai Sebuah Gerbang Boolean</vt:lpstr>
      <vt:lpstr>Perceptron Sebagai Sebuah Gerbang Boolean</vt:lpstr>
      <vt:lpstr>Perceptron Sebagai Sebuah Gerbang Boolean</vt:lpstr>
      <vt:lpstr>Perceptron Saja Tidak Cukup</vt:lpstr>
      <vt:lpstr>Multi Layer Perceptron</vt:lpstr>
      <vt:lpstr>Multi Layer Perceptron (cont)</vt:lpstr>
      <vt:lpstr>Multi Layer Perceptron (cont)</vt:lpstr>
      <vt:lpstr>Multi Layer Perceptron (cont)</vt:lpstr>
      <vt:lpstr>Berapa Jml Layer unt Boolean MLP?</vt:lpstr>
      <vt:lpstr>Berapa Jml Layer unt Boolean MLP?</vt:lpstr>
      <vt:lpstr>Berapa Jml Layer unt Boolean MLP?</vt:lpstr>
      <vt:lpstr>Berapa Jml Layer unt Boolean MLP?</vt:lpstr>
      <vt:lpstr>Berapa Jml Layer unt Boolean MLP?</vt:lpstr>
      <vt:lpstr>Berapa Jml Layer unt Boolean MLP?</vt:lpstr>
      <vt:lpstr>MLP untuk XOR</vt:lpstr>
      <vt:lpstr>Ukuran Sebuah Deep MLP</vt:lpstr>
      <vt:lpstr>Ukuran Sebuah Deep MLP</vt:lpstr>
      <vt:lpstr>Jumlah Parameter</vt:lpstr>
      <vt:lpstr>Kerangka Bahasan</vt:lpstr>
      <vt:lpstr>MLP Sebagai Sebuah Classifier</vt:lpstr>
      <vt:lpstr>Perceptron atas Bilangan Riil</vt:lpstr>
      <vt:lpstr>Perceptron atas Bilangan Riil</vt:lpstr>
      <vt:lpstr>Menyusun “Decision Boundary” Yg Kompleks</vt:lpstr>
      <vt:lpstr>Menyusun “Decision Boundary” Yg Kompleks</vt:lpstr>
      <vt:lpstr>Menyusun “Decision Boundary” Yg Kompleks</vt:lpstr>
      <vt:lpstr>Menyusun “Decision Boundary” Yg Kompleks</vt:lpstr>
      <vt:lpstr>Menyusun “Decision Boundary” Yg Kompleks</vt:lpstr>
      <vt:lpstr>Menyusun “Decision Boundary” Yg Kompleks</vt:lpstr>
      <vt:lpstr>Menyusun “Decision Boundary” Yg Kompleks</vt:lpstr>
      <vt:lpstr>Decision Boundary yg Lebih Komples</vt:lpstr>
      <vt:lpstr>Decision Boundary yg Lebih Komples (cont)</vt:lpstr>
      <vt:lpstr>Decision Boundary yg Lebih Komples (cont)</vt:lpstr>
      <vt:lpstr>Decision Boundary yg Lebih Komples (cont)</vt:lpstr>
      <vt:lpstr>Decision Boundary yg Kompleks  dengan Satu Hiden Layer</vt:lpstr>
      <vt:lpstr>Decision Boundary yg Kompleks  dengan Satu Hiden Layer (cont)</vt:lpstr>
      <vt:lpstr>Decision Boundary yg Kompleks  dengan Satu Hiden Layer (cont)</vt:lpstr>
      <vt:lpstr>Decision Boundary yg Kompleks  dengan Satu Hiden Layer (cont)</vt:lpstr>
      <vt:lpstr>Decision Boundary yg Kompleks  dengan Satu Hiden Layer (cont)</vt:lpstr>
      <vt:lpstr>Decision Boundary yg Kompleks  dengan Satu Hiden Layer (cont)</vt:lpstr>
      <vt:lpstr>Decision Boundary yg Kompleks  dengan Satu Hiden Layer (cont)</vt:lpstr>
      <vt:lpstr>Kerangka Bahasan</vt:lpstr>
      <vt:lpstr>Hirarki Himpunan Fitur</vt:lpstr>
      <vt:lpstr>Hirarki Himpunan Fitur (cont)</vt:lpstr>
      <vt:lpstr>PowerPoint Presentation</vt:lpstr>
      <vt:lpstr>Hirarki Himpunan Fitur (cont)</vt:lpstr>
      <vt:lpstr>PowerPoint Presentation</vt:lpstr>
      <vt:lpstr>PowerPoint Presentation</vt:lpstr>
      <vt:lpstr>Deep Visualization Toolbox</vt:lpstr>
      <vt:lpstr>Kerangka Bahasan</vt:lpstr>
      <vt:lpstr>Ringkasan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MOCH. ARIF BIJAKSANA</dc:creator>
  <cp:lastModifiedBy>MOCH. ARIF BIJAKSANA</cp:lastModifiedBy>
  <cp:revision>57</cp:revision>
  <dcterms:created xsi:type="dcterms:W3CDTF">2021-04-17T07:00:55Z</dcterms:created>
  <dcterms:modified xsi:type="dcterms:W3CDTF">2021-04-18T11:01:12Z</dcterms:modified>
</cp:coreProperties>
</file>